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© 2014 RStudio, Inc. All rights reserved.</a:t>
            </a:r>
          </a:p>
        </p:txBody>
      </p:sp>
      <p:sp>
        <p:nvSpPr>
          <p:cNvPr id="117" name="Title Text"/>
          <p:cNvSpPr txBox="1"/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cap="none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64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5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5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6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6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://www.rstudio.com" TargetMode="Externa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7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46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Relationship Id="rId33" Type="http://schemas.openxmlformats.org/officeDocument/2006/relationships/image" Target="../media/image72.png"/><Relationship Id="rId34" Type="http://schemas.openxmlformats.org/officeDocument/2006/relationships/image" Target="../media/image73.png"/><Relationship Id="rId35" Type="http://schemas.openxmlformats.org/officeDocument/2006/relationships/image" Target="../media/image74.png"/><Relationship Id="rId36" Type="http://schemas.openxmlformats.org/officeDocument/2006/relationships/image" Target="../media/image75.png"/><Relationship Id="rId37" Type="http://schemas.openxmlformats.org/officeDocument/2006/relationships/image" Target="../media/image76.png"/><Relationship Id="rId38" Type="http://schemas.openxmlformats.org/officeDocument/2006/relationships/image" Target="../media/image45.png"/><Relationship Id="rId39" Type="http://schemas.openxmlformats.org/officeDocument/2006/relationships/image" Target="../media/image77.png"/><Relationship Id="rId40" Type="http://schemas.openxmlformats.org/officeDocument/2006/relationships/image" Target="../media/image78.png"/><Relationship Id="rId41" Type="http://schemas.openxmlformats.org/officeDocument/2006/relationships/image" Target="../media/image79.png"/><Relationship Id="rId42" Type="http://schemas.openxmlformats.org/officeDocument/2006/relationships/image" Target="../media/image80.png"/><Relationship Id="rId43" Type="http://schemas.openxmlformats.org/officeDocument/2006/relationships/image" Target="../media/image81.png"/><Relationship Id="rId44" Type="http://schemas.openxmlformats.org/officeDocument/2006/relationships/image" Target="../media/image82.png"/><Relationship Id="rId45" Type="http://schemas.openxmlformats.org/officeDocument/2006/relationships/image" Target="../media/image83.png"/><Relationship Id="rId46" Type="http://schemas.openxmlformats.org/officeDocument/2006/relationships/image" Target="../media/image84.png"/><Relationship Id="rId47" Type="http://schemas.openxmlformats.org/officeDocument/2006/relationships/image" Target="../media/image85.png"/><Relationship Id="rId48" Type="http://schemas.openxmlformats.org/officeDocument/2006/relationships/image" Target="../media/image86.png"/><Relationship Id="rId49" Type="http://schemas.openxmlformats.org/officeDocument/2006/relationships/image" Target="../media/image87.png"/><Relationship Id="rId50" Type="http://schemas.openxmlformats.org/officeDocument/2006/relationships/image" Target="../media/image88.png"/><Relationship Id="rId51" Type="http://schemas.openxmlformats.org/officeDocument/2006/relationships/image" Target="../media/image89.png"/><Relationship Id="rId52" Type="http://schemas.openxmlformats.org/officeDocument/2006/relationships/image" Target="../media/image90.png"/><Relationship Id="rId53" Type="http://schemas.openxmlformats.org/officeDocument/2006/relationships/image" Target="../media/image91.png"/><Relationship Id="rId54" Type="http://schemas.openxmlformats.org/officeDocument/2006/relationships/image" Target="../media/image92.png"/><Relationship Id="rId55" Type="http://schemas.openxmlformats.org/officeDocument/2006/relationships/image" Target="../media/image93.png"/><Relationship Id="rId56" Type="http://schemas.openxmlformats.org/officeDocument/2006/relationships/image" Target="../media/image94.png"/><Relationship Id="rId57" Type="http://schemas.openxmlformats.org/officeDocument/2006/relationships/image" Target="../media/image95.png"/><Relationship Id="rId58" Type="http://schemas.openxmlformats.org/officeDocument/2006/relationships/image" Target="../media/image96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46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Relationship Id="rId33" Type="http://schemas.openxmlformats.org/officeDocument/2006/relationships/image" Target="../media/image72.png"/><Relationship Id="rId34" Type="http://schemas.openxmlformats.org/officeDocument/2006/relationships/image" Target="../media/image73.png"/><Relationship Id="rId35" Type="http://schemas.openxmlformats.org/officeDocument/2006/relationships/image" Target="../media/image74.png"/><Relationship Id="rId36" Type="http://schemas.openxmlformats.org/officeDocument/2006/relationships/image" Target="../media/image75.png"/><Relationship Id="rId37" Type="http://schemas.openxmlformats.org/officeDocument/2006/relationships/image" Target="../media/image76.png"/><Relationship Id="rId38" Type="http://schemas.openxmlformats.org/officeDocument/2006/relationships/image" Target="../media/image45.png"/><Relationship Id="rId39" Type="http://schemas.openxmlformats.org/officeDocument/2006/relationships/image" Target="../media/image77.png"/><Relationship Id="rId40" Type="http://schemas.openxmlformats.org/officeDocument/2006/relationships/image" Target="../media/image78.png"/><Relationship Id="rId41" Type="http://schemas.openxmlformats.org/officeDocument/2006/relationships/image" Target="../media/image79.png"/><Relationship Id="rId42" Type="http://schemas.openxmlformats.org/officeDocument/2006/relationships/image" Target="../media/image80.png"/><Relationship Id="rId43" Type="http://schemas.openxmlformats.org/officeDocument/2006/relationships/image" Target="../media/image81.png"/><Relationship Id="rId44" Type="http://schemas.openxmlformats.org/officeDocument/2006/relationships/image" Target="../media/image82.png"/><Relationship Id="rId45" Type="http://schemas.openxmlformats.org/officeDocument/2006/relationships/image" Target="../media/image83.png"/><Relationship Id="rId46" Type="http://schemas.openxmlformats.org/officeDocument/2006/relationships/image" Target="../media/image84.png"/><Relationship Id="rId47" Type="http://schemas.openxmlformats.org/officeDocument/2006/relationships/image" Target="../media/image85.png"/><Relationship Id="rId48" Type="http://schemas.openxmlformats.org/officeDocument/2006/relationships/image" Target="../media/image86.png"/><Relationship Id="rId49" Type="http://schemas.openxmlformats.org/officeDocument/2006/relationships/image" Target="../media/image87.png"/><Relationship Id="rId50" Type="http://schemas.openxmlformats.org/officeDocument/2006/relationships/image" Target="../media/image97.png"/><Relationship Id="rId51" Type="http://schemas.openxmlformats.org/officeDocument/2006/relationships/image" Target="../media/image92.png"/><Relationship Id="rId52" Type="http://schemas.openxmlformats.org/officeDocument/2006/relationships/image" Target="../media/image9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1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2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7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-sa/4.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hyperlink" Target="https://creativecommons.org/licenses/by-sa/4.0/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5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5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-sa/4.0/" TargetMode="Externa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1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  <a:endParaRPr b="1">
              <a:solidFill>
                <a:srgbClr val="78A64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2"/>
      <p:bldP build="whole" bldLvl="1" animBg="1" rev="0" advAuto="0" spid="295" grpId="3"/>
      <p:bldP build="whole" bldLvl="1" animBg="1" rev="0" advAuto="0" spid="287" grpId="4"/>
      <p:bldP build="whole" bldLvl="1" animBg="1" rev="0" advAuto="0" spid="295" grpId="5"/>
      <p:bldP build="p" bldLvl="5" animBg="1" rev="0" advAuto="0" spid="28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replace_na(</a:t>
            </a:r>
            <a:r>
              <a:t>x, replace = list(x2 =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5" name="A named list of column names paired with values to replace NA’s with."/>
          <p:cNvSpPr/>
          <p:nvPr/>
        </p:nvSpPr>
        <p:spPr>
          <a:xfrm>
            <a:off x="7844230" y="5865215"/>
            <a:ext cx="6264673" cy="4608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800" y="0"/>
                </a:moveTo>
                <a:lnTo>
                  <a:pt x="18362" y="6718"/>
                </a:lnTo>
                <a:lnTo>
                  <a:pt x="1490" y="6718"/>
                </a:lnTo>
                <a:cubicBezTo>
                  <a:pt x="667" y="6718"/>
                  <a:pt x="0" y="7625"/>
                  <a:pt x="0" y="8743"/>
                </a:cubicBezTo>
                <a:lnTo>
                  <a:pt x="0" y="19574"/>
                </a:lnTo>
                <a:cubicBezTo>
                  <a:pt x="0" y="20693"/>
                  <a:pt x="667" y="21600"/>
                  <a:pt x="1490" y="21600"/>
                </a:cubicBezTo>
                <a:lnTo>
                  <a:pt x="20111" y="21600"/>
                </a:lnTo>
                <a:cubicBezTo>
                  <a:pt x="20934" y="21600"/>
                  <a:pt x="21600" y="20693"/>
                  <a:pt x="21600" y="19574"/>
                </a:cubicBezTo>
                <a:lnTo>
                  <a:pt x="21600" y="8743"/>
                </a:lnTo>
                <a:cubicBezTo>
                  <a:pt x="21600" y="7625"/>
                  <a:pt x="20934" y="6718"/>
                  <a:pt x="20111" y="6718"/>
                </a:cubicBezTo>
                <a:lnTo>
                  <a:pt x="19237" y="6718"/>
                </a:lnTo>
                <a:lnTo>
                  <a:pt x="188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named list of column names paired with values to replace NA’s with.</a:t>
            </a:r>
          </a:p>
        </p:txBody>
      </p:sp>
      <p:sp>
        <p:nvSpPr>
          <p:cNvPr id="976" name="data frame to transform"/>
          <p:cNvSpPr/>
          <p:nvPr/>
        </p:nvSpPr>
        <p:spPr>
          <a:xfrm>
            <a:off x="3324304" y="5856881"/>
            <a:ext cx="4416029" cy="461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457" y="6752"/>
                </a:lnTo>
                <a:cubicBezTo>
                  <a:pt x="18433" y="6751"/>
                  <a:pt x="18410" y="6744"/>
                  <a:pt x="18385" y="6744"/>
                </a:cubicBezTo>
                <a:lnTo>
                  <a:pt x="2114" y="6744"/>
                </a:lnTo>
                <a:cubicBezTo>
                  <a:pt x="946" y="6744"/>
                  <a:pt x="0" y="7650"/>
                  <a:pt x="0" y="8767"/>
                </a:cubicBezTo>
                <a:lnTo>
                  <a:pt x="0" y="19578"/>
                </a:lnTo>
                <a:cubicBezTo>
                  <a:pt x="0" y="20695"/>
                  <a:pt x="946" y="21600"/>
                  <a:pt x="2114" y="21600"/>
                </a:cubicBezTo>
                <a:lnTo>
                  <a:pt x="18385" y="21600"/>
                </a:lnTo>
                <a:cubicBezTo>
                  <a:pt x="19553" y="21600"/>
                  <a:pt x="20499" y="20695"/>
                  <a:pt x="20499" y="19578"/>
                </a:cubicBezTo>
                <a:lnTo>
                  <a:pt x="20499" y="8767"/>
                </a:lnTo>
                <a:cubicBezTo>
                  <a:pt x="20499" y="8103"/>
                  <a:pt x="20161" y="7520"/>
                  <a:pt x="19645" y="715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transform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36598" cy="7585922"/>
            <a:chOff x="205584" y="0"/>
            <a:chExt cx="9636596" cy="7585921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14157" cy="567161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850727"/>
                  <a:gridCol w="1850727"/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63583" cy="567161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5440"/>
                  <a:gridCol w="1775440"/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replace_na(</a:t>
            </a:r>
            <a:r>
              <a:t>x, replace = list(x2 =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drop_na(</a:t>
            </a:r>
            <a:r>
              <a:t>x, x2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95" name="column(s) to screen for NA’s"/>
          <p:cNvSpPr/>
          <p:nvPr/>
        </p:nvSpPr>
        <p:spPr>
          <a:xfrm>
            <a:off x="7842642" y="6027537"/>
            <a:ext cx="4192589" cy="444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9" y="6492"/>
                </a:lnTo>
                <a:cubicBezTo>
                  <a:pt x="435" y="6862"/>
                  <a:pt x="8" y="7519"/>
                  <a:pt x="8" y="8274"/>
                </a:cubicBezTo>
                <a:lnTo>
                  <a:pt x="8" y="19500"/>
                </a:lnTo>
                <a:cubicBezTo>
                  <a:pt x="8" y="20660"/>
                  <a:pt x="1005" y="21600"/>
                  <a:pt x="2235" y="21600"/>
                </a:cubicBezTo>
                <a:lnTo>
                  <a:pt x="19373" y="21600"/>
                </a:lnTo>
                <a:cubicBezTo>
                  <a:pt x="20603" y="21600"/>
                  <a:pt x="21600" y="20660"/>
                  <a:pt x="21600" y="19500"/>
                </a:cubicBezTo>
                <a:lnTo>
                  <a:pt x="21600" y="8274"/>
                </a:lnTo>
                <a:cubicBezTo>
                  <a:pt x="21600" y="7114"/>
                  <a:pt x="20603" y="6174"/>
                  <a:pt x="19373" y="6174"/>
                </a:cubicBezTo>
                <a:lnTo>
                  <a:pt x="2351" y="6174"/>
                </a:ln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column(s) to screen for NA’s</a:t>
            </a:r>
          </a:p>
        </p:txBody>
      </p:sp>
      <p:sp>
        <p:nvSpPr>
          <p:cNvPr id="996" name="data frame to transform"/>
          <p:cNvSpPr/>
          <p:nvPr/>
        </p:nvSpPr>
        <p:spPr>
          <a:xfrm>
            <a:off x="3324304" y="5913237"/>
            <a:ext cx="4191001" cy="456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97" y="0"/>
                </a:moveTo>
                <a:lnTo>
                  <a:pt x="16143" y="6561"/>
                </a:lnTo>
                <a:lnTo>
                  <a:pt x="2228" y="6561"/>
                </a:lnTo>
                <a:cubicBezTo>
                  <a:pt x="997" y="6561"/>
                  <a:pt x="0" y="7477"/>
                  <a:pt x="0" y="8608"/>
                </a:cubicBezTo>
                <a:lnTo>
                  <a:pt x="0" y="19553"/>
                </a:lnTo>
                <a:cubicBezTo>
                  <a:pt x="0" y="2068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3"/>
                  <a:pt x="21600" y="19553"/>
                </a:cubicBezTo>
                <a:lnTo>
                  <a:pt x="21600" y="8608"/>
                </a:lnTo>
                <a:cubicBezTo>
                  <a:pt x="21600" y="7477"/>
                  <a:pt x="20603" y="6561"/>
                  <a:pt x="19372" y="6561"/>
                </a:cubicBezTo>
                <a:lnTo>
                  <a:pt x="17452" y="6561"/>
                </a:lnTo>
                <a:lnTo>
                  <a:pt x="1679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transform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80224" cy="7630972"/>
            <a:chOff x="206510" y="0"/>
            <a:chExt cx="9880223" cy="7630971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70393" cy="568750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8845"/>
                  <a:gridCol w="1778845"/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70393" cy="292449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8845"/>
                  <a:gridCol w="1778845"/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drop_na(</a:t>
            </a:r>
            <a:r>
              <a:t>x, x2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95" y="6650015"/>
            <a:ext cx="13812359" cy="917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separate(sexage, c("sex", "age"), sep = 2)</a:t>
            </a:r>
            <a:r>
              <a:rPr>
                <a:solidFill>
                  <a:schemeClr val="accent1"/>
                </a:solidFill>
              </a:rPr>
              <a:t> %&gt;%</a:t>
            </a:r>
            <a:endParaRPr>
              <a:solidFill>
                <a:schemeClr val="accent1"/>
              </a:solidFill>
            </a:endParaRP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drop_na(n)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Recap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2736238" y="5796380"/>
            <a:ext cx="20986679" cy="1216560"/>
            <a:chOff x="25399" y="0"/>
            <a:chExt cx="20986677" cy="1216558"/>
          </a:xfrm>
        </p:grpSpPr>
        <p:grpSp>
          <p:nvGrpSpPr>
            <p:cNvPr id="1021" name="Group"/>
            <p:cNvGrpSpPr/>
            <p:nvPr/>
          </p:nvGrpSpPr>
          <p:grpSpPr>
            <a:xfrm>
              <a:off x="25399" y="125091"/>
              <a:ext cx="2746227" cy="1091468"/>
              <a:chOff x="25399" y="25399"/>
              <a:chExt cx="2746225" cy="1091467"/>
            </a:xfrm>
          </p:grpSpPr>
          <p:sp>
            <p:nvSpPr>
              <p:cNvPr id="1017" name="Arrow"/>
              <p:cNvSpPr/>
              <p:nvPr/>
            </p:nvSpPr>
            <p:spPr>
              <a:xfrm>
                <a:off x="1401881" y="152328"/>
                <a:ext cx="372913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20" name="Group"/>
              <p:cNvGrpSpPr/>
              <p:nvPr/>
            </p:nvGrpSpPr>
            <p:grpSpPr>
              <a:xfrm>
                <a:off x="25400" y="25399"/>
                <a:ext cx="2746226" cy="1091469"/>
                <a:chOff x="-153128" y="34028"/>
                <a:chExt cx="2746225" cy="1091467"/>
              </a:xfrm>
            </p:grpSpPr>
            <p:graphicFrame>
              <p:nvGraphicFramePr>
                <p:cNvPr id="1018" name="Table"/>
                <p:cNvGraphicFramePr/>
                <p:nvPr/>
              </p:nvGraphicFramePr>
              <p:xfrm>
                <a:off x="-153129" y="34028"/>
                <a:ext cx="1337433" cy="47655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31182"/>
                      <a:gridCol w="331182"/>
                      <a:gridCol w="331182"/>
                      <a:gridCol w="331182"/>
                    </a:tblGrid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5493"/>
                          </a:solidFill>
                        </a:tcPr>
                      </a:tc>
                    </a:tr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  <p:graphicFrame>
              <p:nvGraphicFramePr>
                <p:cNvPr id="1019" name="Table"/>
                <p:cNvGraphicFramePr/>
                <p:nvPr/>
              </p:nvGraphicFramePr>
              <p:xfrm>
                <a:off x="1624612" y="34028"/>
                <a:ext cx="968486" cy="1091468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8595"/>
                      <a:gridCol w="318595"/>
                      <a:gridCol w="318595"/>
                    </a:tblGrid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Arthur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</p:grpSp>
        </p:grpSp>
        <p:sp>
          <p:nvSpPr>
            <p:cNvPr id="1022" name="Group"/>
            <p:cNvSpPr txBox="1"/>
            <p:nvPr/>
          </p:nvSpPr>
          <p:spPr>
            <a:xfrm>
              <a:off x="3565866" y="0"/>
              <a:ext cx="17446212" cy="1191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Move column names into values with </a:t>
              </a:r>
              <a:r>
                <a:rPr b="1">
                  <a:solidFill>
                    <a:srgbClr val="91B473"/>
                  </a:solidFill>
                </a:rPr>
                <a:t>gather()</a:t>
              </a:r>
            </a:p>
          </p:txBody>
        </p:sp>
      </p:grpSp>
      <p:grpSp>
        <p:nvGrpSpPr>
          <p:cNvPr id="1030" name="Group"/>
          <p:cNvGrpSpPr/>
          <p:nvPr/>
        </p:nvGrpSpPr>
        <p:grpSpPr>
          <a:xfrm>
            <a:off x="2736839" y="3572951"/>
            <a:ext cx="20985477" cy="1212857"/>
            <a:chOff x="25400" y="0"/>
            <a:chExt cx="20985476" cy="1212855"/>
          </a:xfrm>
        </p:grpSpPr>
        <p:grpSp>
          <p:nvGrpSpPr>
            <p:cNvPr id="1028" name="Group"/>
            <p:cNvGrpSpPr/>
            <p:nvPr/>
          </p:nvGrpSpPr>
          <p:grpSpPr>
            <a:xfrm>
              <a:off x="25400" y="123540"/>
              <a:ext cx="2705075" cy="1089316"/>
              <a:chOff x="25400" y="25399"/>
              <a:chExt cx="2705074" cy="1089314"/>
            </a:xfrm>
          </p:grpSpPr>
          <p:sp>
            <p:nvSpPr>
              <p:cNvPr id="1024" name="Arrow"/>
              <p:cNvSpPr/>
              <p:nvPr/>
            </p:nvSpPr>
            <p:spPr>
              <a:xfrm>
                <a:off x="1020398" y="147780"/>
                <a:ext cx="372912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25399" y="25400"/>
                <a:ext cx="2705076" cy="1089315"/>
                <a:chOff x="33306" y="33306"/>
                <a:chExt cx="2705074" cy="1089314"/>
              </a:xfrm>
            </p:grpSpPr>
            <p:graphicFrame>
              <p:nvGraphicFramePr>
                <p:cNvPr id="1025" name="Table"/>
                <p:cNvGraphicFramePr/>
                <p:nvPr/>
              </p:nvGraphicFramePr>
              <p:xfrm>
                <a:off x="1431014" y="33306"/>
                <a:ext cx="1307368" cy="466918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23666"/>
                      <a:gridCol w="323666"/>
                      <a:gridCol w="323666"/>
                      <a:gridCol w="323666"/>
                    </a:tblGrid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5493"/>
                          </a:solidFill>
                        </a:tcPr>
                      </a:tc>
                    </a:tr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  <p:graphicFrame>
              <p:nvGraphicFramePr>
                <p:cNvPr id="1026" name="Group"/>
                <p:cNvGraphicFramePr/>
                <p:nvPr/>
              </p:nvGraphicFramePr>
              <p:xfrm>
                <a:off x="33306" y="39375"/>
                <a:ext cx="971188" cy="108324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9495"/>
                      <a:gridCol w="319495"/>
                      <a:gridCol w="319495"/>
                    </a:tblGrid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Arthur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</p:grpSp>
        </p:grpSp>
        <p:sp>
          <p:nvSpPr>
            <p:cNvPr id="1029" name="Group"/>
            <p:cNvSpPr txBox="1"/>
            <p:nvPr/>
          </p:nvSpPr>
          <p:spPr>
            <a:xfrm>
              <a:off x="3547300" y="0"/>
              <a:ext cx="17463577" cy="1169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Move values into column names with </a:t>
              </a:r>
              <a:r>
                <a:rPr b="1">
                  <a:solidFill>
                    <a:srgbClr val="91B473"/>
                  </a:solidFill>
                </a:rPr>
                <a:t>spread()</a:t>
              </a:r>
            </a:p>
          </p:txBody>
        </p:sp>
      </p:grpSp>
      <p:grpSp>
        <p:nvGrpSpPr>
          <p:cNvPr id="1038" name="Group"/>
          <p:cNvGrpSpPr/>
          <p:nvPr/>
        </p:nvGrpSpPr>
        <p:grpSpPr>
          <a:xfrm>
            <a:off x="3544545" y="7815005"/>
            <a:ext cx="17453122" cy="2221815"/>
            <a:chOff x="25399" y="0"/>
            <a:chExt cx="17453120" cy="2221813"/>
          </a:xfrm>
        </p:grpSpPr>
        <p:sp>
          <p:nvSpPr>
            <p:cNvPr id="1031" name="Group"/>
            <p:cNvSpPr txBox="1"/>
            <p:nvPr/>
          </p:nvSpPr>
          <p:spPr>
            <a:xfrm>
              <a:off x="2708645" y="0"/>
              <a:ext cx="14769876" cy="2221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Split a column with </a:t>
              </a:r>
              <a:r>
                <a:rPr b="1">
                  <a:solidFill>
                    <a:srgbClr val="78AAD6"/>
                  </a:solidFill>
                </a:rPr>
                <a:t>separate() </a:t>
              </a:r>
              <a:r>
                <a:t>or </a:t>
              </a:r>
              <a:r>
                <a:rPr b="1">
                  <a:solidFill>
                    <a:srgbClr val="78AAD6"/>
                  </a:solidFill>
                </a:rPr>
                <a:t>separate_rows()</a:t>
              </a:r>
            </a:p>
          </p:txBody>
        </p:sp>
        <p:grpSp>
          <p:nvGrpSpPr>
            <p:cNvPr id="1037" name="Group"/>
            <p:cNvGrpSpPr/>
            <p:nvPr/>
          </p:nvGrpSpPr>
          <p:grpSpPr>
            <a:xfrm>
              <a:off x="25400" y="653706"/>
              <a:ext cx="1967550" cy="930100"/>
              <a:chOff x="25400" y="25400"/>
              <a:chExt cx="1967549" cy="930098"/>
            </a:xfrm>
          </p:grpSpPr>
          <p:graphicFrame>
            <p:nvGraphicFramePr>
              <p:cNvPr id="1032" name="Table"/>
              <p:cNvGraphicFramePr/>
              <p:nvPr/>
            </p:nvGraphicFramePr>
            <p:xfrm>
              <a:off x="25400" y="25400"/>
              <a:ext cx="56907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544502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33" name="Table"/>
              <p:cNvGraphicFramePr/>
              <p:nvPr/>
            </p:nvGraphicFramePr>
            <p:xfrm>
              <a:off x="1144338" y="25400"/>
              <a:ext cx="22842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03850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34" name="Table"/>
              <p:cNvGraphicFramePr/>
              <p:nvPr/>
            </p:nvGraphicFramePr>
            <p:xfrm>
              <a:off x="1457605" y="25400"/>
              <a:ext cx="22842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03850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35" name="Table"/>
              <p:cNvGraphicFramePr/>
              <p:nvPr/>
            </p:nvGraphicFramePr>
            <p:xfrm>
              <a:off x="1764521" y="25400"/>
              <a:ext cx="22842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03850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1036" name="Arrow"/>
              <p:cNvSpPr/>
              <p:nvPr/>
            </p:nvSpPr>
            <p:spPr>
              <a:xfrm>
                <a:off x="668360" y="384442"/>
                <a:ext cx="372913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047" name="Group"/>
          <p:cNvGrpSpPr/>
          <p:nvPr/>
        </p:nvGrpSpPr>
        <p:grpSpPr>
          <a:xfrm>
            <a:off x="3533183" y="10954013"/>
            <a:ext cx="17464484" cy="1601204"/>
            <a:chOff x="25400" y="0"/>
            <a:chExt cx="17464482" cy="1601203"/>
          </a:xfrm>
        </p:grpSpPr>
        <p:grpSp>
          <p:nvGrpSpPr>
            <p:cNvPr id="1043" name="Group"/>
            <p:cNvGrpSpPr/>
            <p:nvPr/>
          </p:nvGrpSpPr>
          <p:grpSpPr>
            <a:xfrm>
              <a:off x="959122" y="0"/>
              <a:ext cx="16530761" cy="1601204"/>
              <a:chOff x="947760" y="620610"/>
              <a:chExt cx="16530759" cy="1601203"/>
            </a:xfrm>
          </p:grpSpPr>
          <p:sp>
            <p:nvSpPr>
              <p:cNvPr id="1039" name="Unite columns with unite()"/>
              <p:cNvSpPr txBox="1"/>
              <p:nvPr/>
            </p:nvSpPr>
            <p:spPr>
              <a:xfrm>
                <a:off x="2708645" y="620610"/>
                <a:ext cx="14769876" cy="16012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spcBef>
                    <a:spcPts val="2400"/>
                  </a:spcBef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Unite columns with </a:t>
                </a:r>
                <a:r>
                  <a:rPr b="1">
                    <a:solidFill>
                      <a:srgbClr val="78AAD6"/>
                    </a:solidFill>
                  </a:rPr>
                  <a:t>unite()</a:t>
                </a:r>
              </a:p>
            </p:txBody>
          </p:sp>
          <p:grpSp>
            <p:nvGrpSpPr>
              <p:cNvPr id="1042" name="Group"/>
              <p:cNvGrpSpPr/>
              <p:nvPr/>
            </p:nvGrpSpPr>
            <p:grpSpPr>
              <a:xfrm>
                <a:off x="947760" y="653706"/>
                <a:ext cx="1043719" cy="930100"/>
                <a:chOff x="947760" y="25400"/>
                <a:chExt cx="1043718" cy="930098"/>
              </a:xfrm>
            </p:grpSpPr>
            <p:graphicFrame>
              <p:nvGraphicFramePr>
                <p:cNvPr id="1040" name="Table"/>
                <p:cNvGraphicFramePr/>
                <p:nvPr/>
              </p:nvGraphicFramePr>
              <p:xfrm>
                <a:off x="1422400" y="25400"/>
                <a:ext cx="569079" cy="930099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544502"/>
                    </a:tblGrid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</a:tbl>
                </a:graphicData>
              </a:graphic>
            </p:graphicFrame>
            <p:sp>
              <p:nvSpPr>
                <p:cNvPr id="1041" name="Arrow"/>
                <p:cNvSpPr/>
                <p:nvPr/>
              </p:nvSpPr>
              <p:spPr>
                <a:xfrm>
                  <a:off x="947760" y="384442"/>
                  <a:ext cx="372913" cy="199315"/>
                </a:xfrm>
                <a:prstGeom prst="rightArrow">
                  <a:avLst>
                    <a:gd name="adj1" fmla="val 32000"/>
                    <a:gd name="adj2" fmla="val 66532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aphicFrame>
          <p:nvGraphicFramePr>
            <p:cNvPr id="1044" name="Table"/>
            <p:cNvGraphicFramePr/>
            <p:nvPr/>
          </p:nvGraphicFramePr>
          <p:xfrm>
            <a:off x="25400" y="33096"/>
            <a:ext cx="228428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850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045" name="Table"/>
            <p:cNvGraphicFramePr/>
            <p:nvPr/>
          </p:nvGraphicFramePr>
          <p:xfrm>
            <a:off x="338666" y="33096"/>
            <a:ext cx="228429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850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046" name="Table"/>
            <p:cNvGraphicFramePr/>
            <p:nvPr/>
          </p:nvGraphicFramePr>
          <p:xfrm>
            <a:off x="645583" y="33096"/>
            <a:ext cx="228429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850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/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Number of children by year and gender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60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1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858" b="0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67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8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9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Can we calculate the ratio of boys to girls?</a:t>
            </a:r>
          </a:p>
        </p:txBody>
      </p:sp>
      <p:sp>
        <p:nvSpPr>
          <p:cNvPr id="1070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Now 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better_layout</a:t>
            </a:r>
            <a: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</a:t>
            </a:r>
          </a:p>
        </p:txBody>
      </p:sp>
      <p:sp>
        <p:nvSpPr>
          <p:cNvPr id="1077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Can we calculate the ratio of boys to girls?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892108" y="5952331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79" name="year   sex      n…"/>
          <p:cNvSpPr txBox="1"/>
          <p:nvPr/>
        </p:nvSpPr>
        <p:spPr>
          <a:xfrm>
            <a:off x="1421207" y="5952331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2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/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ggplot(aes(year, percent_male)) + geom_line()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Percent of children that are male by year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2790477"/>
            <a:ext cx="21452305" cy="8135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Describe what you want to do in an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t>. Each variable in the equation should correspond to a variable in your data:</a:t>
            </a: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"color by sex"</a:t>
            </a:r>
          </a:p>
          <a:p>
            <a:pPr algn="l">
              <a:spcBef>
                <a:spcPts val="4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color</a:t>
            </a:r>
            <a:r>
              <a:t> = </a:t>
            </a:r>
            <a:r>
              <a:rPr>
                <a:solidFill>
                  <a:schemeClr val="accent1"/>
                </a:solidFill>
              </a:rPr>
              <a:t>sex</a:t>
            </a: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prop</a:t>
            </a:r>
            <a:r>
              <a:t> male = number of </a:t>
            </a:r>
            <a:r>
              <a:rPr>
                <a:solidFill>
                  <a:schemeClr val="accent1"/>
                </a:solidFill>
              </a:rPr>
              <a:t>males</a:t>
            </a:r>
            <a:r>
              <a:t> / number of </a:t>
            </a:r>
            <a:r>
              <a:rPr>
                <a:solidFill>
                  <a:schemeClr val="accent1"/>
                </a:solidFill>
              </a:rPr>
              <a:t>females</a:t>
            </a:r>
            <a:r>
              <a:t> + number of </a:t>
            </a:r>
            <a:r>
              <a:rPr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ection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Section</a:t>
            </a:r>
          </a:p>
        </p:txBody>
      </p:sp>
      <p:pic>
        <p:nvPicPr>
          <p:cNvPr id="11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08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HTTP version</a:t>
            </a:r>
          </a:p>
        </p:txBody>
      </p:sp>
      <p:sp>
        <p:nvSpPr>
          <p:cNvPr id="1109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110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1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 invalidUrl="" action="" tgtFrame="" tooltip="" history="1" highlightClick="0" endSnd="0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grpSp>
        <p:nvGrpSpPr>
          <p:cNvPr id="1114" name="Group"/>
          <p:cNvGrpSpPr/>
          <p:nvPr/>
        </p:nvGrpSpPr>
        <p:grpSpPr>
          <a:xfrm>
            <a:off x="3268028" y="7382331"/>
            <a:ext cx="17820586" cy="3610250"/>
            <a:chOff x="0" y="0"/>
            <a:chExt cx="17820585" cy="3610248"/>
          </a:xfrm>
        </p:grpSpPr>
        <p:sp>
          <p:nvSpPr>
            <p:cNvPr id="1112" name="Line"/>
            <p:cNvSpPr/>
            <p:nvPr/>
          </p:nvSpPr>
          <p:spPr>
            <a:xfrm>
              <a:off x="0" y="0"/>
              <a:ext cx="17820585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3" name="Line"/>
            <p:cNvSpPr/>
            <p:nvPr/>
          </p:nvSpPr>
          <p:spPr>
            <a:xfrm>
              <a:off x="0" y="3610248"/>
              <a:ext cx="178205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115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HTTP Verb</a:t>
            </a:r>
          </a:p>
        </p:txBody>
      </p:sp>
      <p:sp>
        <p:nvSpPr>
          <p:cNvPr id="1116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URL path</a:t>
            </a:r>
          </a:p>
        </p:txBody>
      </p:sp>
      <p:sp>
        <p:nvSpPr>
          <p:cNvPr id="1117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URL path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5" grpId="3"/>
      <p:bldP build="whole" bldLvl="1" animBg="1" rev="0" advAuto="0" spid="1116" grpId="2"/>
      <p:bldP build="whole" bldLvl="1" animBg="1" rev="0" advAuto="0" spid="1108" grpId="4"/>
      <p:bldP build="whole" bldLvl="1" animBg="1" rev="0" advAuto="0" spid="1117" grpId="5"/>
      <p:bldP build="whole" bldLvl="1" animBg="1" rev="0" advAuto="0" spid="1114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120" name="Open R. Then download the packages that we will use today by running the following code.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Open R. Then download the packages that we will use today by running the following code.</a:t>
            </a:r>
          </a:p>
        </p:txBody>
      </p:sp>
      <p:pic>
        <p:nvPicPr>
          <p:cNvPr id="112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21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Sub 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941" b="0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fill="norm" stroke="1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Triangle"/>
              <p:cNvSpPr/>
              <p:nvPr/>
            </p:nvSpPr>
            <p:spPr>
              <a:xfrm flipH="1" rot="10800000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fill="norm" stroke="1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9" name="Rectangle"/>
              <p:cNvSpPr/>
              <p:nvPr/>
            </p:nvSpPr>
            <p:spPr>
              <a:xfrm flipH="1" rot="19740000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0" name="Triangle"/>
              <p:cNvSpPr/>
              <p:nvPr/>
            </p:nvSpPr>
            <p:spPr>
              <a:xfrm flipH="1" rot="10800000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b="1" sz="5000">
                <a:solidFill>
                  <a:srgbClr val="535353"/>
                </a:solidFill>
              </a:defRPr>
            </a:lvl1pPr>
          </a:lstStyle>
          <a:p>
            <a:pPr/>
            <a:r>
              <a:t>Shiny Server Pro</a:t>
            </a:r>
          </a:p>
        </p:txBody>
      </p:sp>
      <p:sp>
        <p:nvSpPr>
          <p:cNvPr id="1169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fill="norm" stroke="1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70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fill="norm" stroke="1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71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72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fill="norm" stroke="1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33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5000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134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fill="norm" stroke="1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74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fill="norm" stroke="1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39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Sticky Load Balancer</a:t>
            </a:r>
          </a:p>
        </p:txBody>
      </p:sp>
      <p:sp>
        <p:nvSpPr>
          <p:cNvPr id="1140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Technical Diagram</a:t>
            </a:r>
          </a:p>
        </p:txBody>
      </p:sp>
      <p:pic>
        <p:nvPicPr>
          <p:cNvPr id="1141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5000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9834" r="0" b="0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fill="norm" stroke="1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76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77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fill="norm" stroke="1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Production</a:t>
            </a:r>
          </a:p>
        </p:txBody>
      </p:sp>
      <p:sp>
        <p:nvSpPr>
          <p:cNvPr id="1154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Staging</a:t>
            </a:r>
          </a:p>
        </p:txBody>
      </p:sp>
      <p:sp>
        <p:nvSpPr>
          <p:cNvPr id="1155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b="1" sz="5000">
                <a:solidFill>
                  <a:srgbClr val="535353"/>
                </a:solidFill>
              </a:defRPr>
            </a:lvl1pPr>
          </a:lstStyle>
          <a:p>
            <a:pPr/>
            <a:r>
              <a:t>Data Stores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Data Mart</a:t>
            </a:r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File Share</a:t>
            </a:r>
          </a:p>
        </p:txBody>
      </p:sp>
      <p:cxnSp>
        <p:nvCxnSpPr>
          <p:cNvPr id="1160" name="Connection Line"/>
          <p:cNvCxnSpPr>
            <a:stCxn id="1155" idx="0"/>
            <a:endCxn id="1128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161" name="RStudio_Hex_shiny.png" descr="RStudio_Hex_shin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RStudio_Hex_shiny.png" descr="RStudio_Hex_shin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onnection Line"/>
          <p:cNvSpPr/>
          <p:nvPr/>
        </p:nvSpPr>
        <p:spPr>
          <a:xfrm>
            <a:off x="2940584" y="8516440"/>
            <a:ext cx="495195" cy="5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6" h="16394" fill="norm" stroke="1" extrusionOk="0">
                <a:moveTo>
                  <a:pt x="4407" y="16394"/>
                </a:moveTo>
                <a:cubicBezTo>
                  <a:pt x="-4344" y="-3085"/>
                  <a:pt x="-61" y="-5206"/>
                  <a:pt x="17256" y="10031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79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fill="norm" stroke="1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Icons</a:t>
            </a:r>
          </a:p>
        </p:txBody>
      </p:sp>
      <p:pic>
        <p:nvPicPr>
          <p:cNvPr id="1182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Hardware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Packages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t="0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l="0" t="0"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Software</a:t>
            </a:r>
          </a:p>
        </p:txBody>
      </p:sp>
      <p:pic>
        <p:nvPicPr>
          <p:cNvPr id="1219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228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1229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0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Architecture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23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31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26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25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5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5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5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26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26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6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6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6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27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27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6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7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7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28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27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7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8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7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28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28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8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8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8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29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29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9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29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9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30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29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29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30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0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30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30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0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30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0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31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31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1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31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1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</p:grpSp>
        <p:sp>
          <p:nvSpPr>
            <p:cNvPr id="131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33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33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2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3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3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3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34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33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3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4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4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34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34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4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4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4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4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4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35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35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5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5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5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5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5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sp>
          <p:nvSpPr>
            <p:cNvPr id="135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pc="637" sz="22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SYSTEM LIBRARY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36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35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2" name="Triangle"/>
              <p:cNvSpPr/>
              <p:nvPr/>
            </p:nvSpPr>
            <p:spPr>
              <a:xfrm flipH="1" rot="10800000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4" name="Triangle"/>
              <p:cNvSpPr/>
              <p:nvPr/>
            </p:nvSpPr>
            <p:spPr>
              <a:xfrm flipH="1" rot="16200000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6" name="Triangle"/>
              <p:cNvSpPr/>
              <p:nvPr/>
            </p:nvSpPr>
            <p:spPr>
              <a:xfrm flipH="1" rot="10800000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36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b="1"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371" name="Git-logo.svg.png" descr="Git-logo.svg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37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372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0018" t="29669" r="22401" b="0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88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+</a:t>
              </a:r>
            </a:p>
          </p:txBody>
        </p:sp>
      </p:grp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Image" descr="Image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37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38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381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68213" t="0" r="0" b="0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38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38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385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33709" t="0" r="33709" b="0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87" name="RStudio-Logo-Blue-Gradient.png" descr="RStudio-Logo-Blue-Gradient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noun_271662.png" descr="noun_271662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noun_271646.png" descr="noun_271646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noun_446960.png" descr="noun_446960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99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99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6" grpId="2"/>
      <p:bldP build="whole" bldLvl="1" animBg="1" rev="0" advAuto="0" spid="1371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Hardware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Packages</a:t>
            </a:r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t="0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l="0" t="0"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Software</a:t>
            </a:r>
          </a:p>
        </p:txBody>
      </p:sp>
      <p:pic>
        <p:nvPicPr>
          <p:cNvPr id="1429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438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1439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Architecture</a:t>
            </a:r>
          </a:p>
        </p:txBody>
      </p:sp>
      <p:pic>
        <p:nvPicPr>
          <p:cNvPr id="1446" name="Markdown-logo.png" descr="Markdown-logo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447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448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449" name="web-logos.png" descr="web-logos.png"/>
            <p:cNvPicPr>
              <a:picLocks noChangeAspect="1"/>
            </p:cNvPicPr>
            <p:nvPr/>
          </p:nvPicPr>
          <p:blipFill>
            <a:blip r:embed="rId51">
              <a:extLst/>
            </a:blip>
            <a:srcRect l="67419" t="0" r="0" b="0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4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451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452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453" name="web-logos.png" descr="web-logos.png"/>
            <p:cNvPicPr>
              <a:picLocks noChangeAspect="1"/>
            </p:cNvPicPr>
            <p:nvPr/>
          </p:nvPicPr>
          <p:blipFill>
            <a:blip r:embed="rId51">
              <a:extLst/>
            </a:blip>
            <a:srcRect l="33709" t="0" r="33709" b="0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5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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466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457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58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59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0" name="Triangle"/>
              <p:cNvSpPr/>
              <p:nvPr/>
            </p:nvSpPr>
            <p:spPr>
              <a:xfrm flipH="1" rot="10800000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1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2" name="Triangle"/>
              <p:cNvSpPr/>
              <p:nvPr/>
            </p:nvSpPr>
            <p:spPr>
              <a:xfrm flipH="1" rot="16200000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3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4" name="Triangle"/>
              <p:cNvSpPr/>
              <p:nvPr/>
            </p:nvSpPr>
            <p:spPr>
              <a:xfrm flipH="1" rot="10800000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5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467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rvest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20800" b="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>
            <a:extLst/>
          </a:blip>
          <a:srcRect l="50939" t="0" r="0" b="0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  <p:bldP build="whole" bldLvl="1" animBg="1" rev="0" advAuto="0" spid="325" grpId="2"/>
      <p:bldP build="whole" bldLvl="1" animBg="1" rev="0" advAuto="0" spid="335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  <a:endParaRPr b="1">
              <a:solidFill>
                <a:srgbClr val="78A64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 t="0" r="0" b="0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9" grpId="1"/>
      <p:bldP build="whole" bldLvl="1" animBg="1" rev="0" advAuto="0" spid="346" grpId="2"/>
      <p:bldP build="whole" bldLvl="1" animBg="1" rev="0" advAuto="0" spid="354" grpId="3"/>
      <p:bldP build="whole" bldLvl="1" animBg="1" rev="0" advAuto="0" spid="346" grpId="4"/>
      <p:bldP build="whole" bldLvl="1" animBg="1" rev="0" advAuto="0" spid="354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Munge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</a:t>
            </a:r>
          </a:p>
        </p:txBody>
      </p:sp>
      <p:sp>
        <p:nvSpPr>
          <p:cNvPr id="417" name="Tidy functions all expect and return the same data structure, known as tidy data:…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  <a:p>
            <a:pPr marL="838200" indent="-8382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</a:t>
            </a:r>
            <a:r>
              <a:t> that contains </a:t>
            </a:r>
          </a:p>
          <a:p>
            <a:pPr marL="838200" indent="-8382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t> in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t> and </a:t>
            </a:r>
          </a:p>
          <a:p>
            <a:pPr marL="838200" indent="-8382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90B2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</a:t>
            </a:r>
            <a:r>
              <a:t> in the </a:t>
            </a:r>
            <a:r>
              <a:rPr b="1">
                <a:solidFill>
                  <a:srgbClr val="91B47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pen 03-Tidy-Data.Rmd"/>
          <p:cNvSpPr txBox="1"/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03-Tidy-Data.Rmd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package that reshapes the layout of tabular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41" name="What are the variables in cases?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59701" cy="40395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45" name="What are the variables in cases?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59701" cy="40395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Count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2"/>
      <p:bldP build="whole" bldLvl="1" animBg="1" rev="0" advAuto="0" spid="45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59701" cy="40395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10377569" y="3074443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/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14" name="What are the variables in this data set?"/>
          <p:cNvSpPr txBox="1"/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  <p:bldP build="whole" bldLvl="1" animBg="1" rev="0" advAuto="0" spid="225" grpId="3"/>
      <p:bldP build="whole" bldLvl="1" animBg="1" rev="0" advAuto="0" spid="228" grpId="4"/>
      <p:bldP build="whole" bldLvl="1" animBg="1" rev="0" advAuto="0" spid="222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key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A6AAA9"/>
                </a:solidFill>
              </a:rPr>
              <a:t>key</a:t>
            </a:r>
          </a:p>
        </p:txBody>
      </p:sp>
      <p:sp>
        <p:nvSpPr>
          <p:cNvPr id="564" name="value (former cells)"/>
          <p:cNvSpPr txBox="1"/>
          <p:nvPr/>
        </p:nvSpPr>
        <p:spPr>
          <a:xfrm>
            <a:off x="19595293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cases </a:t>
            </a:r>
            <a:r>
              <a:rPr>
                <a:solidFill>
                  <a:srgbClr val="000000"/>
                </a:solidFill>
              </a:rPr>
              <a:t>%&gt;% gather(key = </a:t>
            </a:r>
            <a:r>
              <a:t>"year"</a:t>
            </a:r>
            <a:r>
              <a:rPr>
                <a:solidFill>
                  <a:srgbClr val="000000"/>
                </a:solidFill>
              </a:rPr>
              <a:t>, value =</a:t>
            </a:r>
            <a:r>
              <a:t> "n"</a:t>
            </a:r>
            <a:r>
              <a:rPr>
                <a:solidFill>
                  <a:srgbClr val="000000"/>
                </a:solidFill>
              </a:rPr>
              <a:t>, </a:t>
            </a:r>
            <a:r>
              <a:t>2:4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7821585" y="4022783"/>
            <a:ext cx="4191001" cy="5118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8" y="0"/>
                </a:moveTo>
                <a:lnTo>
                  <a:pt x="19197" y="4236"/>
                </a:lnTo>
                <a:lnTo>
                  <a:pt x="2228" y="4236"/>
                </a:lnTo>
                <a:cubicBezTo>
                  <a:pt x="997" y="4236"/>
                  <a:pt x="0" y="5052"/>
                  <a:pt x="0" y="6059"/>
                </a:cubicBezTo>
                <a:lnTo>
                  <a:pt x="0" y="19776"/>
                </a:lnTo>
                <a:cubicBezTo>
                  <a:pt x="0" y="2078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83"/>
                  <a:pt x="21600" y="19776"/>
                </a:cubicBezTo>
                <a:lnTo>
                  <a:pt x="21600" y="6059"/>
                </a:lnTo>
                <a:cubicBezTo>
                  <a:pt x="21600" y="5388"/>
                  <a:pt x="21153" y="4809"/>
                  <a:pt x="20493" y="4492"/>
                </a:cubicBezTo>
                <a:lnTo>
                  <a:pt x="2105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3271754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572" name="name of the new value column…"/>
          <p:cNvSpPr/>
          <p:nvPr/>
        </p:nvSpPr>
        <p:spPr>
          <a:xfrm>
            <a:off x="12371416" y="3957299"/>
            <a:ext cx="4760913" cy="518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601" y="4534"/>
                </a:lnTo>
                <a:cubicBezTo>
                  <a:pt x="17426" y="4487"/>
                  <a:pt x="17245" y="4455"/>
                  <a:pt x="17053" y="4455"/>
                </a:cubicBezTo>
                <a:lnTo>
                  <a:pt x="1961" y="4455"/>
                </a:lnTo>
                <a:cubicBezTo>
                  <a:pt x="878" y="4455"/>
                  <a:pt x="0" y="5261"/>
                  <a:pt x="0" y="6256"/>
                </a:cubicBezTo>
                <a:lnTo>
                  <a:pt x="0" y="19799"/>
                </a:lnTo>
                <a:cubicBezTo>
                  <a:pt x="0" y="20794"/>
                  <a:pt x="878" y="21600"/>
                  <a:pt x="1961" y="21600"/>
                </a:cubicBezTo>
                <a:lnTo>
                  <a:pt x="17053" y="21600"/>
                </a:lnTo>
                <a:cubicBezTo>
                  <a:pt x="18136" y="21600"/>
                  <a:pt x="19014" y="20794"/>
                  <a:pt x="19014" y="19799"/>
                </a:cubicBezTo>
                <a:lnTo>
                  <a:pt x="19014" y="6256"/>
                </a:lnTo>
                <a:cubicBezTo>
                  <a:pt x="19014" y="5828"/>
                  <a:pt x="18846" y="5440"/>
                  <a:pt x="18575" y="513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16921246" y="4115255"/>
            <a:ext cx="4191001" cy="502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39" y="0"/>
                </a:moveTo>
                <a:lnTo>
                  <a:pt x="10383" y="3916"/>
                </a:lnTo>
                <a:lnTo>
                  <a:pt x="2228" y="3916"/>
                </a:lnTo>
                <a:cubicBezTo>
                  <a:pt x="997" y="3916"/>
                  <a:pt x="0" y="4748"/>
                  <a:pt x="0" y="5774"/>
                </a:cubicBezTo>
                <a:lnTo>
                  <a:pt x="0" y="19743"/>
                </a:lnTo>
                <a:cubicBezTo>
                  <a:pt x="0" y="20768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68"/>
                  <a:pt x="21600" y="19743"/>
                </a:cubicBezTo>
                <a:lnTo>
                  <a:pt x="21600" y="5774"/>
                </a:lnTo>
                <a:cubicBezTo>
                  <a:pt x="21600" y="4748"/>
                  <a:pt x="20603" y="3916"/>
                  <a:pt x="19372" y="3916"/>
                </a:cubicBezTo>
                <a:lnTo>
                  <a:pt x="11694" y="3916"/>
                </a:lnTo>
                <a:lnTo>
                  <a:pt x="11039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numeric indexes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names)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2:4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10862341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numeric indexes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"2011"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"2012"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"2013"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14303192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-Country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10507952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Everything except…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2:4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"2011"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"2012"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"2013"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starts_with("201")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-Country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/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gather()</a:t>
            </a:r>
            <a:r>
              <a:t> to reorganize </a:t>
            </a:r>
            <a:r>
              <a:rPr b="1"/>
              <a:t>table4a </a:t>
            </a:r>
            <a:r>
              <a:t>into three columns: </a:t>
            </a:r>
            <a:r>
              <a:rPr i="1"/>
              <a:t>country, year, </a:t>
            </a:r>
            <a:r>
              <a:t>and</a:t>
            </a:r>
            <a:r>
              <a:rPr i="1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>
            <a:extLst/>
          </a:blip>
          <a:srcRect l="0"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>
            <a:extLst/>
          </a:blip>
          <a:srcRect l="0" t="0"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gather(key = "year", value = "n", 2:3)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0 at 2.25.52 PM.png" descr="Screen Shot 2017-07-20 at 2.25.52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012" b="1383"/>
          <a:stretch>
            <a:fillRect/>
          </a:stretch>
        </p:blipFill>
        <p:spPr>
          <a:xfrm>
            <a:off x="2510948" y="3125156"/>
            <a:ext cx="19513163" cy="806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gather(key = "year", value = "n", 2:3, </a:t>
            </a:r>
            <a:r>
              <a:t>convert = TRUE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/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31" name="What are the variables in this data set?"/>
          <p:cNvSpPr txBox="1"/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253" name="Line"/>
            <p:cNvSpPr/>
            <p:nvPr/>
          </p:nvSpPr>
          <p:spPr>
            <a:xfrm flipH="1" rot="25005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fill="norm" stroke="1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fill="norm" stroke="1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  <p:bldP build="whole" bldLvl="1" animBg="1" rev="0" advAuto="0" spid="240" grpId="2"/>
      <p:bldP build="whole" bldLvl="1" animBg="1" rev="0" advAuto="0" spid="246" grpId="4"/>
      <p:bldP build="whole" bldLvl="1" animBg="1" rev="0" advAuto="0" spid="255" grpId="3"/>
      <p:bldP build="whole" bldLvl="1" animBg="1" rev="0" advAuto="0" spid="254" grpId="5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spread()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>
            <a:extLst/>
          </a:blip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643" name="What are the variables in pollution?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647" name="What are the variables in pollution?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7" grpId="2"/>
      <p:bldP build="whole" bldLvl="1" animBg="1" rev="0" advAuto="0" spid="65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70" name="Your Turn 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>
            <a:extLst/>
          </a:blip>
          <a:srcRect l="0" t="0"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759841" y="2066571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spread()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4" grpId="2"/>
      <p:bldP build="whole" bldLvl="1" animBg="1" rev="0" advAuto="0" spid="734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key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key</a:t>
            </a:r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spread()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</a:t>
            </a:r>
            <a:r>
              <a:rPr>
                <a:solidFill>
                  <a:srgbClr val="000000"/>
                </a:solidFill>
              </a:rPr>
              <a:t> %&gt;% spread(key = </a:t>
            </a:r>
            <a:r>
              <a:t>size</a:t>
            </a:r>
            <a:r>
              <a:rPr>
                <a:solidFill>
                  <a:srgbClr val="000000"/>
                </a:solidFill>
              </a:rPr>
              <a:t>, value =</a:t>
            </a:r>
            <a:r>
              <a:t> amount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  <a:endParaRPr b="0"/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493981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values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(becomes new </a:t>
            </a:r>
            <a:endParaRPr b="0"/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cells)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pollution %&gt;% spread(size, amount)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0" grpId="2"/>
      <p:bldP build="whole" bldLvl="1" animBg="1" rev="0" advAuto="0" spid="77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>
            <a:extLst/>
          </a:blip>
          <a:srcRect l="0" t="0" r="2188" b="0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>
            <a:extLst/>
          </a:blip>
          <a:srcRect l="0"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/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spread()</a:t>
            </a:r>
            <a:r>
              <a:t> to reorganize </a:t>
            </a:r>
            <a:r>
              <a:rPr b="1"/>
              <a:t>table2 </a:t>
            </a:r>
            <a:r>
              <a:t>into four columns: </a:t>
            </a:r>
            <a:r>
              <a:rPr i="1"/>
              <a:t>country, year, cases, </a:t>
            </a:r>
            <a:r>
              <a:t>and</a:t>
            </a:r>
            <a:r>
              <a:rPr i="1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table2 %&gt;%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spread(key = type, value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>
            <a:extLst/>
          </a:blip>
          <a:srcRect l="0" t="0" r="688" b="0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/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View(who)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variables does this data set contain?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3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599" t="5822" r="89" b="5822"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70617" t="5822" r="89" b="5822"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fill="norm" stroke="1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7" grpId="1"/>
      <p:bldP build="whole" bldLvl="1" animBg="1" rev="0" advAuto="0" spid="813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/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select just the </a:t>
            </a:r>
            <a:r>
              <a:rPr b="1"/>
              <a:t>county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>
            <a:extLst/>
          </a:blip>
          <a:srcRect l="0" t="5955" r="0" b="0"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separate()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sep = "_"</a:t>
            </a:r>
            <a: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b="1" sz="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0" grpId="1"/>
      <p:bldP build="whole" bldLvl="1" animBg="1" rev="0" advAuto="0" spid="839" grpId="2"/>
      <p:bldP build="whole" bldLvl="1" animBg="1" rev="0" advAuto="0" spid="841" grpId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separate(storms, date, c("year","month","day"), sep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7" grpId="2"/>
      <p:bldP build="whole" bldLvl="1" animBg="1" rev="0" advAuto="0" spid="848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separate(storms, date, c("year","month","day"), sep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1007 </a:t>
            </a:r>
            <a:r>
              <a:rPr>
                <a:solidFill>
                  <a:schemeClr val="accent2"/>
                </a:solidFill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1009 </a:t>
            </a:r>
            <a:r>
              <a:rPr>
                <a:solidFill>
                  <a:schemeClr val="accent2"/>
                </a:solidFill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1005 </a:t>
            </a:r>
            <a:r>
              <a:rPr>
                <a:solidFill>
                  <a:schemeClr val="accent2"/>
                </a:solidFill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1013 </a:t>
            </a:r>
            <a:r>
              <a:rPr>
                <a:solidFill>
                  <a:schemeClr val="accent2"/>
                </a:solidFill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1010 </a:t>
            </a:r>
            <a:r>
              <a:rPr>
                <a:solidFill>
                  <a:schemeClr val="accent2"/>
                </a:solidFill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1010</a:t>
            </a:r>
            <a:r>
              <a:rPr>
                <a:solidFill>
                  <a:schemeClr val="accent2"/>
                </a:solidFill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28483" b="0"/>
          <a:stretch>
            <a:fillRect/>
          </a:stretch>
        </p:blipFill>
        <p:spPr>
          <a:xfrm>
            <a:off x="914607" y="4818105"/>
            <a:ext cx="12040239" cy="1023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7806" t="6104" r="0" b="0"/>
          <a:stretch>
            <a:fillRect/>
          </a:stretch>
        </p:blipFill>
        <p:spPr>
          <a:xfrm>
            <a:off x="10705381" y="4818105"/>
            <a:ext cx="2320934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28483" b="0"/>
          <a:stretch>
            <a:fillRect/>
          </a:stretch>
        </p:blipFill>
        <p:spPr>
          <a:xfrm>
            <a:off x="914607" y="4818105"/>
            <a:ext cx="12040239" cy="1023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7806" t="6104" r="0" b="0"/>
          <a:stretch>
            <a:fillRect/>
          </a:stretch>
        </p:blipFill>
        <p:spPr>
          <a:xfrm>
            <a:off x="10705381" y="4818105"/>
            <a:ext cx="2320934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0" b="0"/>
          <a:stretch>
            <a:fillRect/>
          </a:stretch>
        </p:blipFill>
        <p:spPr>
          <a:xfrm>
            <a:off x="914607" y="4818105"/>
            <a:ext cx="17461878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823466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sep = "_"</a:t>
            </a:r>
            <a: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0" b="0"/>
          <a:stretch>
            <a:fillRect/>
          </a:stretch>
        </p:blipFill>
        <p:spPr>
          <a:xfrm>
            <a:off x="914607" y="4818105"/>
            <a:ext cx="17461878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>
          <a:blip r:embed="rId2">
            <a:extLst/>
          </a:blip>
          <a:srcRect l="12399" t="5862" r="1492" b="0"/>
          <a:stretch>
            <a:fillRect/>
          </a:stretch>
        </p:blipFill>
        <p:spPr>
          <a:xfrm>
            <a:off x="876103" y="5649874"/>
            <a:ext cx="17975880" cy="11216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</a:t>
            </a:r>
            <a:r>
              <a:rPr>
                <a:solidFill>
                  <a:schemeClr val="accent1"/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7823719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53585F"/>
                </a:solidFill>
              </a:rPr>
              <a:t>separate(codes, c("new", "type", "sexage"), </a:t>
            </a:r>
            <a:r>
              <a:rPr>
                <a:solidFill>
                  <a:schemeClr val="accent1"/>
                </a:solidFill>
              </a:rPr>
              <a:t>sep = c(4, 7)</a:t>
            </a:r>
            <a:r>
              <a:t>)</a:t>
            </a:r>
          </a:p>
        </p:txBody>
      </p:sp>
      <p:sp>
        <p:nvSpPr>
          <p:cNvPr id="900" name="locations to split at…"/>
          <p:cNvSpPr/>
          <p:nvPr/>
        </p:nvSpPr>
        <p:spPr>
          <a:xfrm>
            <a:off x="15672877" y="8497907"/>
            <a:ext cx="5818982" cy="4337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89" y="0"/>
                </a:moveTo>
                <a:lnTo>
                  <a:pt x="16618" y="5787"/>
                </a:lnTo>
                <a:lnTo>
                  <a:pt x="1604" y="5787"/>
                </a:lnTo>
                <a:cubicBezTo>
                  <a:pt x="718" y="5787"/>
                  <a:pt x="0" y="6751"/>
                  <a:pt x="0" y="7940"/>
                </a:cubicBezTo>
                <a:lnTo>
                  <a:pt x="0" y="19448"/>
                </a:lnTo>
                <a:cubicBezTo>
                  <a:pt x="0" y="20636"/>
                  <a:pt x="718" y="21600"/>
                  <a:pt x="1604" y="21600"/>
                </a:cubicBezTo>
                <a:lnTo>
                  <a:pt x="19996" y="21600"/>
                </a:lnTo>
                <a:cubicBezTo>
                  <a:pt x="20882" y="21600"/>
                  <a:pt x="21600" y="20636"/>
                  <a:pt x="21600" y="19448"/>
                </a:cubicBezTo>
                <a:lnTo>
                  <a:pt x="21600" y="7940"/>
                </a:lnTo>
                <a:cubicBezTo>
                  <a:pt x="21600" y="6751"/>
                  <a:pt x="20882" y="5787"/>
                  <a:pt x="19996" y="5787"/>
                </a:cubicBezTo>
                <a:lnTo>
                  <a:pt x="17560" y="5787"/>
                </a:lnTo>
                <a:lnTo>
                  <a:pt x="17089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b="1" sz="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(Split after 4th and 7th characters)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903" name="Separate the sexage column into sex and age columns."/>
          <p:cNvSpPr txBox="1"/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</a:t>
            </a:r>
          </a:p>
        </p:txBody>
      </p:sp>
      <p:pic>
        <p:nvPicPr>
          <p:cNvPr id="909" name="Screen Shot 2017-07-20 at 3.21.11 PM.png" descr="Screen Shot 2017-07-20 at 3.21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525" y="6125923"/>
            <a:ext cx="19752918" cy="1116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unite()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unite(</a:t>
            </a:r>
            <a:r>
              <a:t>data, col, …, sep = ""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18" name="name of new column to make…"/>
          <p:cNvSpPr/>
          <p:nvPr/>
        </p:nvSpPr>
        <p:spPr>
          <a:xfrm>
            <a:off x="6330610" y="5849196"/>
            <a:ext cx="4191001" cy="456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03" y="0"/>
                </a:moveTo>
                <a:lnTo>
                  <a:pt x="2549" y="6574"/>
                </a:lnTo>
                <a:lnTo>
                  <a:pt x="2228" y="6574"/>
                </a:lnTo>
                <a:cubicBezTo>
                  <a:pt x="997" y="6574"/>
                  <a:pt x="0" y="7490"/>
                  <a:pt x="0" y="8619"/>
                </a:cubicBezTo>
                <a:lnTo>
                  <a:pt x="0" y="19555"/>
                </a:lnTo>
                <a:cubicBezTo>
                  <a:pt x="0" y="2068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4"/>
                  <a:pt x="21600" y="19555"/>
                </a:cubicBezTo>
                <a:lnTo>
                  <a:pt x="21600" y="8619"/>
                </a:lnTo>
                <a:cubicBezTo>
                  <a:pt x="21600" y="7490"/>
                  <a:pt x="20603" y="6574"/>
                  <a:pt x="19372" y="6574"/>
                </a:cubicBezTo>
                <a:lnTo>
                  <a:pt x="3858" y="6574"/>
                </a:lnTo>
                <a:lnTo>
                  <a:pt x="320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(in quotes)</a:t>
            </a:r>
          </a:p>
        </p:txBody>
      </p:sp>
      <p:sp>
        <p:nvSpPr>
          <p:cNvPr id="919" name="data frame to reshape"/>
          <p:cNvSpPr/>
          <p:nvPr/>
        </p:nvSpPr>
        <p:spPr>
          <a:xfrm>
            <a:off x="2669248" y="5755137"/>
            <a:ext cx="3425032" cy="465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95" y="0"/>
                </a:moveTo>
                <a:lnTo>
                  <a:pt x="16797" y="6877"/>
                </a:lnTo>
                <a:lnTo>
                  <a:pt x="2726" y="6877"/>
                </a:lnTo>
                <a:cubicBezTo>
                  <a:pt x="1220" y="6877"/>
                  <a:pt x="0" y="7775"/>
                  <a:pt x="0" y="8881"/>
                </a:cubicBezTo>
                <a:lnTo>
                  <a:pt x="0" y="19596"/>
                </a:lnTo>
                <a:cubicBezTo>
                  <a:pt x="0" y="20703"/>
                  <a:pt x="1220" y="21600"/>
                  <a:pt x="2726" y="21600"/>
                </a:cubicBezTo>
                <a:lnTo>
                  <a:pt x="18874" y="21600"/>
                </a:lnTo>
                <a:cubicBezTo>
                  <a:pt x="20380" y="21600"/>
                  <a:pt x="21600" y="20703"/>
                  <a:pt x="21600" y="19596"/>
                </a:cubicBezTo>
                <a:lnTo>
                  <a:pt x="21600" y="8881"/>
                </a:lnTo>
                <a:cubicBezTo>
                  <a:pt x="21600" y="7775"/>
                  <a:pt x="20380" y="6877"/>
                  <a:pt x="18874" y="6877"/>
                </a:cubicBezTo>
                <a:lnTo>
                  <a:pt x="18396" y="6877"/>
                </a:lnTo>
                <a:lnTo>
                  <a:pt x="1759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reshape</a:t>
            </a:r>
          </a:p>
        </p:txBody>
      </p:sp>
      <p:sp>
        <p:nvSpPr>
          <p:cNvPr id="920" name="two or more columns to combine"/>
          <p:cNvSpPr/>
          <p:nvPr/>
        </p:nvSpPr>
        <p:spPr>
          <a:xfrm>
            <a:off x="9329192" y="5881740"/>
            <a:ext cx="5619751" cy="4531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673" y="7609"/>
                </a:lnTo>
                <a:cubicBezTo>
                  <a:pt x="5561" y="7886"/>
                  <a:pt x="5492" y="8195"/>
                  <a:pt x="5492" y="8526"/>
                </a:cubicBezTo>
                <a:lnTo>
                  <a:pt x="5492" y="19540"/>
                </a:lnTo>
                <a:cubicBezTo>
                  <a:pt x="5492" y="20678"/>
                  <a:pt x="6235" y="21600"/>
                  <a:pt x="7153" y="21600"/>
                </a:cubicBezTo>
                <a:lnTo>
                  <a:pt x="19939" y="21600"/>
                </a:lnTo>
                <a:cubicBezTo>
                  <a:pt x="20856" y="21600"/>
                  <a:pt x="21600" y="20678"/>
                  <a:pt x="21600" y="19540"/>
                </a:cubicBezTo>
                <a:lnTo>
                  <a:pt x="21600" y="8526"/>
                </a:lnTo>
                <a:cubicBezTo>
                  <a:pt x="21600" y="7388"/>
                  <a:pt x="20856" y="6466"/>
                  <a:pt x="19939" y="6466"/>
                </a:cubicBezTo>
                <a:lnTo>
                  <a:pt x="7153" y="6466"/>
                </a:lnTo>
                <a:cubicBezTo>
                  <a:pt x="6863" y="6466"/>
                  <a:pt x="6594" y="6567"/>
                  <a:pt x="6356" y="6729"/>
                </a:cubicBez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two or more columns to combine</a:t>
            </a:r>
          </a:p>
        </p:txBody>
      </p:sp>
      <p:sp>
        <p:nvSpPr>
          <p:cNvPr id="921" name="separator to place between elements in new column…"/>
          <p:cNvSpPr/>
          <p:nvPr/>
        </p:nvSpPr>
        <p:spPr>
          <a:xfrm>
            <a:off x="12691774" y="5791252"/>
            <a:ext cx="9022954" cy="4622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019" y="8248"/>
                </a:lnTo>
                <a:cubicBezTo>
                  <a:pt x="5995" y="8419"/>
                  <a:pt x="5977" y="8596"/>
                  <a:pt x="5977" y="8782"/>
                </a:cubicBezTo>
                <a:lnTo>
                  <a:pt x="5977" y="19580"/>
                </a:lnTo>
                <a:cubicBezTo>
                  <a:pt x="5977" y="20696"/>
                  <a:pt x="6440" y="21600"/>
                  <a:pt x="7012" y="21600"/>
                </a:cubicBezTo>
                <a:lnTo>
                  <a:pt x="20565" y="21600"/>
                </a:lnTo>
                <a:cubicBezTo>
                  <a:pt x="21137" y="21600"/>
                  <a:pt x="21600" y="20696"/>
                  <a:pt x="21600" y="19580"/>
                </a:cubicBezTo>
                <a:lnTo>
                  <a:pt x="21600" y="8782"/>
                </a:lnTo>
                <a:cubicBezTo>
                  <a:pt x="21600" y="7667"/>
                  <a:pt x="21137" y="6762"/>
                  <a:pt x="20565" y="6762"/>
                </a:cubicBezTo>
                <a:lnTo>
                  <a:pt x="7012" y="6762"/>
                </a:lnTo>
                <a:cubicBezTo>
                  <a:pt x="6758" y="6762"/>
                  <a:pt x="6529" y="6947"/>
                  <a:pt x="6349" y="7243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 underscore)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9" grpId="2"/>
      <p:bldP build="whole" bldLvl="1" animBg="1" rev="0" advAuto="0" spid="920" grpId="1"/>
      <p:bldP build="whole" bldLvl="1" animBg="1" rev="0" advAuto="0" spid="918" grpId="3"/>
      <p:bldP build="whole" bldLvl="1" animBg="1" rev="0" advAuto="0" spid="921" grpId="4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/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Can we clean up the missing values?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4935" cy="72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159000"/>
                <a:gridCol w="2159000"/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7000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7000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anchorCtr="0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fill(</a:t>
            </a:r>
            <a:r>
              <a:t>x, x2, .direction = "down"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2" name="column(s) with  NA’s to replace"/>
          <p:cNvSpPr/>
          <p:nvPr/>
        </p:nvSpPr>
        <p:spPr>
          <a:xfrm>
            <a:off x="6846486" y="5883868"/>
            <a:ext cx="5631657" cy="4589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128" y="7527"/>
                </a:lnTo>
                <a:cubicBezTo>
                  <a:pt x="3940" y="7858"/>
                  <a:pt x="3827" y="8258"/>
                  <a:pt x="3827" y="8691"/>
                </a:cubicBezTo>
                <a:lnTo>
                  <a:pt x="3827" y="19566"/>
                </a:lnTo>
                <a:cubicBezTo>
                  <a:pt x="3827" y="20689"/>
                  <a:pt x="4569" y="21600"/>
                  <a:pt x="5484" y="21600"/>
                </a:cubicBezTo>
                <a:lnTo>
                  <a:pt x="19942" y="21600"/>
                </a:lnTo>
                <a:cubicBezTo>
                  <a:pt x="20858" y="21600"/>
                  <a:pt x="21600" y="20689"/>
                  <a:pt x="21600" y="19566"/>
                </a:cubicBezTo>
                <a:lnTo>
                  <a:pt x="21600" y="8691"/>
                </a:lnTo>
                <a:cubicBezTo>
                  <a:pt x="21600" y="7568"/>
                  <a:pt x="20858" y="6657"/>
                  <a:pt x="19942" y="6657"/>
                </a:cubicBezTo>
                <a:lnTo>
                  <a:pt x="5484" y="6657"/>
                </a:lnTo>
                <a:cubicBezTo>
                  <a:pt x="5281" y="6657"/>
                  <a:pt x="5088" y="6709"/>
                  <a:pt x="4908" y="6792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column(s) with  NA’s to replace</a:t>
            </a:r>
          </a:p>
        </p:txBody>
      </p:sp>
      <p:sp>
        <p:nvSpPr>
          <p:cNvPr id="943" name="data frame to transform"/>
          <p:cNvSpPr/>
          <p:nvPr/>
        </p:nvSpPr>
        <p:spPr>
          <a:xfrm>
            <a:off x="3324304" y="5856881"/>
            <a:ext cx="4191001" cy="461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13" y="0"/>
                </a:moveTo>
                <a:lnTo>
                  <a:pt x="10559" y="6744"/>
                </a:lnTo>
                <a:lnTo>
                  <a:pt x="2228" y="6744"/>
                </a:lnTo>
                <a:cubicBezTo>
                  <a:pt x="997" y="6744"/>
                  <a:pt x="0" y="7650"/>
                  <a:pt x="0" y="8767"/>
                </a:cubicBezTo>
                <a:lnTo>
                  <a:pt x="0" y="19578"/>
                </a:lnTo>
                <a:cubicBezTo>
                  <a:pt x="0" y="20695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95"/>
                  <a:pt x="21600" y="19578"/>
                </a:cubicBezTo>
                <a:lnTo>
                  <a:pt x="21600" y="8767"/>
                </a:lnTo>
                <a:cubicBezTo>
                  <a:pt x="21600" y="7650"/>
                  <a:pt x="20603" y="6744"/>
                  <a:pt x="19372" y="6744"/>
                </a:cubicBezTo>
                <a:lnTo>
                  <a:pt x="11868" y="6744"/>
                </a:lnTo>
                <a:lnTo>
                  <a:pt x="1121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data frame to transform</a:t>
            </a:r>
          </a:p>
        </p:txBody>
      </p:sp>
      <p:sp>
        <p:nvSpPr>
          <p:cNvPr id="944" name="&quot;down&quot; fills each NA with the preceding value, &quot;up&quot; with the following value"/>
          <p:cNvSpPr/>
          <p:nvPr/>
        </p:nvSpPr>
        <p:spPr>
          <a:xfrm>
            <a:off x="12807069" y="5965625"/>
            <a:ext cx="7073901" cy="450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79" y="0"/>
                </a:moveTo>
                <a:lnTo>
                  <a:pt x="2191" y="6386"/>
                </a:lnTo>
                <a:lnTo>
                  <a:pt x="1320" y="6386"/>
                </a:lnTo>
                <a:cubicBezTo>
                  <a:pt x="591" y="6386"/>
                  <a:pt x="0" y="7313"/>
                  <a:pt x="0" y="8457"/>
                </a:cubicBezTo>
                <a:lnTo>
                  <a:pt x="0" y="19529"/>
                </a:lnTo>
                <a:cubicBezTo>
                  <a:pt x="0" y="20673"/>
                  <a:pt x="591" y="21600"/>
                  <a:pt x="1320" y="21600"/>
                </a:cubicBezTo>
                <a:lnTo>
                  <a:pt x="20280" y="21600"/>
                </a:lnTo>
                <a:cubicBezTo>
                  <a:pt x="21009" y="21600"/>
                  <a:pt x="21600" y="20673"/>
                  <a:pt x="21600" y="19529"/>
                </a:cubicBezTo>
                <a:lnTo>
                  <a:pt x="21600" y="8457"/>
                </a:lnTo>
                <a:cubicBezTo>
                  <a:pt x="21600" y="7313"/>
                  <a:pt x="21009" y="6386"/>
                  <a:pt x="20280" y="6386"/>
                </a:cubicBezTo>
                <a:lnTo>
                  <a:pt x="2967" y="6386"/>
                </a:lnTo>
                <a:lnTo>
                  <a:pt x="257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"down" fills each NA with the preceding value, "up" with the following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68150" cy="7753651"/>
            <a:chOff x="206506" y="0"/>
            <a:chExt cx="9668149" cy="7753650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63245" cy="583076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5272"/>
                  <a:gridCol w="1775272"/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63245" cy="583076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5272"/>
                  <a:gridCol w="1775272"/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fill(</a:t>
            </a:r>
            <a:r>
              <a:t>x, x2, .direction = "down"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68150" cy="7753651"/>
            <a:chOff x="206506" y="0"/>
            <a:chExt cx="9668149" cy="7753650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63245" cy="583076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5272"/>
                  <a:gridCol w="1775272"/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63245" cy="583076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5272"/>
                  <a:gridCol w="1775272"/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fill(</a:t>
            </a:r>
            <a:r>
              <a:t>x, x2, .direction = "up"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